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9" r:id="rId3"/>
    <p:sldId id="302" r:id="rId4"/>
    <p:sldId id="289" r:id="rId5"/>
    <p:sldId id="291" r:id="rId6"/>
    <p:sldId id="282" r:id="rId7"/>
    <p:sldId id="292" r:id="rId8"/>
    <p:sldId id="283" r:id="rId9"/>
    <p:sldId id="285" r:id="rId10"/>
    <p:sldId id="288" r:id="rId11"/>
    <p:sldId id="286" r:id="rId12"/>
    <p:sldId id="296" r:id="rId13"/>
    <p:sldId id="300" r:id="rId14"/>
    <p:sldId id="301" r:id="rId15"/>
    <p:sldId id="275" r:id="rId16"/>
    <p:sldId id="290" r:id="rId17"/>
    <p:sldId id="266" r:id="rId18"/>
  </p:sldIdLst>
  <p:sldSz cx="12192000" cy="6858000"/>
  <p:notesSz cx="6858000" cy="9144000"/>
  <p:embeddedFontLst>
    <p:embeddedFont>
      <p:font typeface="Segoe UI" panose="020B0502040204020203" pitchFamily="3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Segoe UI Light" panose="020B0502040204020203" pitchFamily="34" charset="0"/>
      <p:regular r:id="rId29"/>
      <p: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2C3D"/>
    <a:srgbClr val="446F9C"/>
    <a:srgbClr val="404040"/>
    <a:srgbClr val="620E12"/>
    <a:srgbClr val="DD2027"/>
    <a:srgbClr val="FAAF16"/>
    <a:srgbClr val="775003"/>
    <a:srgbClr val="B37905"/>
    <a:srgbClr val="595959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2" autoAdjust="0"/>
    <p:restoredTop sz="86348" autoAdjust="0"/>
  </p:normalViewPr>
  <p:slideViewPr>
    <p:cSldViewPr snapToGrid="0">
      <p:cViewPr varScale="1">
        <p:scale>
          <a:sx n="97" d="100"/>
          <a:sy n="97" d="100"/>
        </p:scale>
        <p:origin x="744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367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38D3DFC-C82A-4292-AE62-CCC03454A01C}" type="datetimeFigureOut">
              <a:rPr lang="en-US"/>
              <a:pPr>
                <a:defRPr/>
              </a:pPr>
              <a:t>11/21/2016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67007AF-14E1-4BA8-9274-13773BEC99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267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20F52-D803-4DBD-B6D2-40F78ED53A1F}" type="datetimeFigureOut">
              <a:rPr lang="tr-TR" smtClean="0"/>
              <a:t>21.11.2016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94340-F16E-4FD5-8CE0-87133CF1F27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6381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0992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24724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1048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Ana  başlık</a:t>
            </a:r>
            <a:r>
              <a:rPr lang="tr-TR" baseline="0" dirty="0" smtClean="0"/>
              <a:t> olmamış (yeni bir başlık düşünmek lazım)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68561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86469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947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Buraya belki bir modül daha eklenebilir….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10751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3816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rgbClr val="620E12"/>
            </a:gs>
            <a:gs pos="100000">
              <a:srgbClr val="DD2027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5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rgbClr val="DD2027">
                    <a:alpha val="30000"/>
                    <a:lumMod val="75000"/>
                    <a:lumOff val="25000"/>
                  </a:srgb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>
            <a:off x="0" y="-2955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2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3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9153" y="5576838"/>
            <a:ext cx="1379646" cy="71654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2487" y="852794"/>
            <a:ext cx="9175668" cy="2852928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2487" y="3793595"/>
            <a:ext cx="9175668" cy="1561622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DF65C-F270-42BF-9546-94B41422B9AE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87" y="2652782"/>
            <a:ext cx="1063125" cy="106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72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A6EFB-C131-4FCE-8A70-E3600ABB13EE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98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>
            <a:lvl1pPr marL="0" indent="0">
              <a:buNone/>
              <a:defRPr b="1"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1812F-40B1-44C4-A43A-B457AAE94148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614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rotWithShape="0">
          <a:gsLst>
            <a:gs pos="0">
              <a:srgbClr val="DD2027"/>
            </a:gs>
            <a:gs pos="100000">
              <a:srgbClr val="620E12"/>
            </a:gs>
          </a:gsLst>
          <a:lin ang="19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 userDrawn="1"/>
        </p:nvGrpSpPr>
        <p:grpSpPr bwMode="auto">
          <a:xfrm flipH="1">
            <a:off x="0" y="0"/>
            <a:ext cx="12192000" cy="6858000"/>
            <a:chOff x="-1" y="-1"/>
            <a:chExt cx="12192001" cy="6858639"/>
          </a:xfrm>
        </p:grpSpPr>
        <p:sp>
          <p:nvSpPr>
            <p:cNvPr id="5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 flipH="1">
            <a:off x="0" y="0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2" name="Freeform 15"/>
          <p:cNvSpPr>
            <a:spLocks/>
          </p:cNvSpPr>
          <p:nvPr userDrawn="1"/>
        </p:nvSpPr>
        <p:spPr bwMode="auto">
          <a:xfrm flipH="1"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3" name="Rectangle 12"/>
          <p:cNvSpPr/>
          <p:nvPr userDrawn="1"/>
        </p:nvSpPr>
        <p:spPr>
          <a:xfrm>
            <a:off x="-3175" y="5486400"/>
            <a:ext cx="122047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2384364"/>
            <a:ext cx="9175668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1700" y="5620215"/>
            <a:ext cx="9175668" cy="1237467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8FDB05D-8CE1-459B-B0E5-6BC681A545D7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10208419" y="3345656"/>
            <a:ext cx="3417888" cy="365125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21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79FA-C304-496F-B290-9E46D950A419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61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90687"/>
            <a:ext cx="5157787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183188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A3EAA-7638-4F79-84B8-1FCCBEFB8297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66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ABBF9-0E4D-4034-868D-6605404CDE8C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02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179AB-7D49-4103-B02D-F38F82C309D1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2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086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DD2027"/>
                </a:gs>
                <a:gs pos="0">
                  <a:srgbClr val="620E1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054" y="457200"/>
            <a:ext cx="3482317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335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055" y="2514183"/>
            <a:ext cx="3703320" cy="3658015"/>
          </a:xfrm>
        </p:spPr>
        <p:txBody>
          <a:bodyPr/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94F0-E657-4A85-91D2-A7990EEE710A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546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DD2027"/>
                </a:gs>
                <a:gs pos="0">
                  <a:srgbClr val="620E1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457200"/>
            <a:ext cx="3483864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172200" cy="57133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" y="2514184"/>
            <a:ext cx="3703320" cy="3658016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3A26D-7AAF-497E-8D0C-311257D81E18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6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gradFill rotWithShape="0">
          <a:gsLst>
            <a:gs pos="0">
              <a:srgbClr val="620E12"/>
            </a:gs>
            <a:gs pos="100000">
              <a:srgbClr val="DD2027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6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0" name="Group 21" descr="abstract background design"/>
          <p:cNvGrpSpPr>
            <a:grpSpLocks/>
          </p:cNvGrpSpPr>
          <p:nvPr userDrawn="1"/>
        </p:nvGrpSpPr>
        <p:grpSpPr bwMode="auto">
          <a:xfrm>
            <a:off x="4763" y="0"/>
            <a:ext cx="12201525" cy="6858000"/>
            <a:chOff x="0" y="618575"/>
            <a:chExt cx="12201526" cy="6858638"/>
          </a:xfrm>
        </p:grpSpPr>
        <p:sp>
          <p:nvSpPr>
            <p:cNvPr id="11" name="Rectangle 10" hidden="1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Rectangle 11" hidden="1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3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4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6" name="Freeform 5" descr="Callout shape"/>
          <p:cNvSpPr>
            <a:spLocks/>
          </p:cNvSpPr>
          <p:nvPr userDrawn="1"/>
        </p:nvSpPr>
        <p:spPr bwMode="auto">
          <a:xfrm>
            <a:off x="6778625" y="357188"/>
            <a:ext cx="4956175" cy="3008312"/>
          </a:xfrm>
          <a:custGeom>
            <a:avLst/>
            <a:gdLst>
              <a:gd name="T0" fmla="*/ 0 w 4338"/>
              <a:gd name="T1" fmla="*/ 0 h 2582"/>
              <a:gd name="T2" fmla="*/ 0 w 4338"/>
              <a:gd name="T3" fmla="*/ 2741560 h 2582"/>
              <a:gd name="T4" fmla="*/ 1052218 w 4338"/>
              <a:gd name="T5" fmla="*/ 2741560 h 2582"/>
              <a:gd name="T6" fmla="*/ 1257863 w 4338"/>
              <a:gd name="T7" fmla="*/ 3008376 h 2582"/>
              <a:gd name="T8" fmla="*/ 1460081 w 4338"/>
              <a:gd name="T9" fmla="*/ 2741560 h 2582"/>
              <a:gd name="T10" fmla="*/ 4956048 w 4338"/>
              <a:gd name="T11" fmla="*/ 2741560 h 2582"/>
              <a:gd name="T12" fmla="*/ 4956048 w 4338"/>
              <a:gd name="T13" fmla="*/ 0 h 2582"/>
              <a:gd name="T14" fmla="*/ 0 w 4338"/>
              <a:gd name="T15" fmla="*/ 0 h 258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338" h="2582">
                <a:moveTo>
                  <a:pt x="0" y="0"/>
                </a:moveTo>
                <a:lnTo>
                  <a:pt x="0" y="2353"/>
                </a:lnTo>
                <a:lnTo>
                  <a:pt x="921" y="2353"/>
                </a:lnTo>
                <a:lnTo>
                  <a:pt x="1101" y="2582"/>
                </a:lnTo>
                <a:lnTo>
                  <a:pt x="1278" y="2353"/>
                </a:lnTo>
                <a:lnTo>
                  <a:pt x="4338" y="2353"/>
                </a:lnTo>
                <a:lnTo>
                  <a:pt x="4338" y="0"/>
                </a:lnTo>
                <a:lnTo>
                  <a:pt x="0" y="0"/>
                </a:lnTo>
                <a:close/>
              </a:path>
            </a:pathLst>
          </a:custGeom>
          <a:solidFill>
            <a:srgbClr val="FDF6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45060" y="1382350"/>
            <a:ext cx="4279434" cy="683787"/>
          </a:xfrm>
        </p:spPr>
        <p:txBody>
          <a:bodyPr anchor="b">
            <a:normAutofit/>
          </a:bodyPr>
          <a:lstStyle>
            <a:lvl1pPr algn="l"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3"/>
          </p:nvPr>
        </p:nvSpPr>
        <p:spPr>
          <a:xfrm>
            <a:off x="7781982" y="2067295"/>
            <a:ext cx="3549389" cy="955667"/>
          </a:xfrm>
        </p:spPr>
        <p:txBody>
          <a:bodyPr rtlCol="0" anchor="b">
            <a:noAutofit/>
          </a:bodyPr>
          <a:lstStyle>
            <a:lvl1pPr>
              <a:defRPr lang="en-US" sz="5100" smtClean="0">
                <a:solidFill>
                  <a:schemeClr val="accent1"/>
                </a:solidFill>
                <a:latin typeface="+mj-lt"/>
                <a:ea typeface="+mj-ea"/>
              </a:defRPr>
            </a:lvl1pPr>
            <a:lvl2pPr>
              <a:defRPr lang="en-US" sz="6800" smtClean="0">
                <a:solidFill>
                  <a:schemeClr val="accent1"/>
                </a:solidFill>
                <a:cs typeface="+mn-cs"/>
              </a:defRPr>
            </a:lvl2pPr>
            <a:lvl3pPr>
              <a:defRPr lang="en-US" sz="6800" smtClean="0">
                <a:solidFill>
                  <a:schemeClr val="accent1"/>
                </a:solidFill>
                <a:cs typeface="+mn-cs"/>
              </a:defRPr>
            </a:lvl3pPr>
            <a:lvl4pPr>
              <a:defRPr lang="en-US" sz="6800" smtClean="0">
                <a:solidFill>
                  <a:schemeClr val="accent1"/>
                </a:solidFill>
                <a:cs typeface="+mn-cs"/>
              </a:defRPr>
            </a:lvl4pPr>
            <a:lvl5pPr>
              <a:defRPr lang="en-US" sz="6800">
                <a:solidFill>
                  <a:schemeClr val="accent1"/>
                </a:solidFill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04228" y="6209375"/>
            <a:ext cx="4994007" cy="336626"/>
          </a:xfr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E7615-3A52-47C1-B467-CABA11B1FE1F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5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74ED-08E0-4DFB-AC35-FD22FCCE42AC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64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22C84-15B5-4149-B21E-9572457061E1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82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38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1028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24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7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038" name="Rectangle 1037"/>
          <p:cNvSpPr/>
          <p:nvPr userDrawn="1"/>
        </p:nvSpPr>
        <p:spPr>
          <a:xfrm>
            <a:off x="0" y="-5092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text styles</a:t>
            </a:r>
          </a:p>
          <a:p>
            <a:pPr lvl="1"/>
            <a:r>
              <a:rPr lang="en-US" altLang="tr-TR" smtClean="0"/>
              <a:t>Second level</a:t>
            </a:r>
          </a:p>
          <a:p>
            <a:pPr lvl="2"/>
            <a:r>
              <a:rPr lang="en-US" altLang="tr-TR" smtClean="0"/>
              <a:t>Third level</a:t>
            </a:r>
          </a:p>
          <a:p>
            <a:pPr lvl="3"/>
            <a:r>
              <a:rPr lang="en-US" altLang="tr-TR" smtClean="0"/>
              <a:t>Fourth level</a:t>
            </a:r>
          </a:p>
          <a:p>
            <a:pPr lvl="4"/>
            <a:r>
              <a:rPr lang="en-US" altLang="tr-T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1235532" y="843756"/>
            <a:ext cx="1328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fld id="{6DEC0DCB-4322-4A0D-9339-69F61191A5D2}" type="datetime1">
              <a:rPr lang="en-US" smtClean="0"/>
              <a:t>11/21/2016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741694" y="3812381"/>
            <a:ext cx="4351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3200"/>
            <a:ext cx="964800" cy="964800"/>
          </a:xfrm>
          <a:prstGeom prst="rect">
            <a:avLst/>
          </a:prstGeom>
        </p:spPr>
      </p:pic>
      <p:pic>
        <p:nvPicPr>
          <p:cNvPr id="2" name="Picture 1" hidden="1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4463"/>
            <a:ext cx="963537" cy="963537"/>
          </a:xfrm>
          <a:prstGeom prst="rect">
            <a:avLst/>
          </a:prstGeom>
        </p:spPr>
      </p:pic>
      <p:pic>
        <p:nvPicPr>
          <p:cNvPr id="16" name="Picture 15" hidden="1"/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93" y="6212749"/>
            <a:ext cx="672516" cy="34928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3" name="TextBox 2"/>
          <p:cNvSpPr txBox="1"/>
          <p:nvPr userDrawn="1"/>
        </p:nvSpPr>
        <p:spPr>
          <a:xfrm>
            <a:off x="11353799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dirty="0" smtClean="0">
                <a:solidFill>
                  <a:srgbClr val="404040"/>
                </a:solidFill>
              </a:rPr>
              <a:t>/17</a:t>
            </a:r>
            <a:endParaRPr lang="tr-TR" sz="2000" dirty="0">
              <a:solidFill>
                <a:srgbClr val="404040"/>
              </a:solidFill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10959842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3CB726C3-E40F-40CB-8B0E-6DF5AFCD99B9}" type="slidenum">
              <a:rPr lang="tr-TR" sz="2000" smtClean="0">
                <a:solidFill>
                  <a:srgbClr val="404040"/>
                </a:solidFill>
              </a:rPr>
              <a:t>‹#›</a:t>
            </a:fld>
            <a:endParaRPr lang="tr-TR" sz="2000" dirty="0">
              <a:solidFill>
                <a:srgbClr val="40404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  <p:sldLayoutId id="2147483675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404040"/>
          </a:solidFill>
          <a:latin typeface="+mj-lt"/>
          <a:ea typeface="+mj-ea"/>
          <a:cs typeface="Segoe UI" panose="020B0502040204020203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9pPr>
    </p:titleStyle>
    <p:bodyStyle>
      <a:lvl1pPr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400" b="1" kern="1200">
          <a:solidFill>
            <a:srgbClr val="404040"/>
          </a:solidFill>
          <a:latin typeface="+mn-lt"/>
          <a:ea typeface="+mn-ea"/>
          <a:cs typeface="Segoe UI" panose="020B0502040204020203" pitchFamily="34" charset="0"/>
        </a:defRPr>
      </a:lvl1pPr>
      <a:lvl2pPr marL="233363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2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2pPr>
      <a:lvl3pPr marL="687388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3pPr>
      <a:lvl4pPr marL="9144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4pPr>
      <a:lvl5pPr marL="1141413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5pPr>
      <a:lvl6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6pPr>
      <a:lvl7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7pPr>
      <a:lvl8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8pPr>
      <a:lvl9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18" Type="http://schemas.openxmlformats.org/officeDocument/2006/relationships/image" Target="../media/image60.png"/><Relationship Id="rId26" Type="http://schemas.openxmlformats.org/officeDocument/2006/relationships/image" Target="../media/image68.png"/><Relationship Id="rId39" Type="http://schemas.openxmlformats.org/officeDocument/2006/relationships/image" Target="../media/image81.png"/><Relationship Id="rId21" Type="http://schemas.openxmlformats.org/officeDocument/2006/relationships/image" Target="../media/image63.png"/><Relationship Id="rId34" Type="http://schemas.openxmlformats.org/officeDocument/2006/relationships/image" Target="../media/image76.png"/><Relationship Id="rId42" Type="http://schemas.openxmlformats.org/officeDocument/2006/relationships/image" Target="../media/image84.png"/><Relationship Id="rId47" Type="http://schemas.openxmlformats.org/officeDocument/2006/relationships/image" Target="../media/image89.png"/><Relationship Id="rId50" Type="http://schemas.openxmlformats.org/officeDocument/2006/relationships/image" Target="../media/image92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8.png"/><Relationship Id="rId29" Type="http://schemas.openxmlformats.org/officeDocument/2006/relationships/image" Target="../media/image71.png"/><Relationship Id="rId11" Type="http://schemas.openxmlformats.org/officeDocument/2006/relationships/image" Target="../media/image53.png"/><Relationship Id="rId24" Type="http://schemas.openxmlformats.org/officeDocument/2006/relationships/image" Target="../media/image66.png"/><Relationship Id="rId32" Type="http://schemas.openxmlformats.org/officeDocument/2006/relationships/image" Target="../media/image74.png"/><Relationship Id="rId37" Type="http://schemas.openxmlformats.org/officeDocument/2006/relationships/image" Target="../media/image79.png"/><Relationship Id="rId40" Type="http://schemas.openxmlformats.org/officeDocument/2006/relationships/image" Target="../media/image82.png"/><Relationship Id="rId45" Type="http://schemas.openxmlformats.org/officeDocument/2006/relationships/image" Target="../media/image87.pn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23" Type="http://schemas.openxmlformats.org/officeDocument/2006/relationships/image" Target="../media/image65.png"/><Relationship Id="rId28" Type="http://schemas.openxmlformats.org/officeDocument/2006/relationships/image" Target="../media/image70.png"/><Relationship Id="rId36" Type="http://schemas.openxmlformats.org/officeDocument/2006/relationships/image" Target="../media/image78.png"/><Relationship Id="rId49" Type="http://schemas.openxmlformats.org/officeDocument/2006/relationships/image" Target="../media/image91.pn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31" Type="http://schemas.openxmlformats.org/officeDocument/2006/relationships/image" Target="../media/image73.png"/><Relationship Id="rId44" Type="http://schemas.openxmlformats.org/officeDocument/2006/relationships/image" Target="../media/image86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Relationship Id="rId22" Type="http://schemas.openxmlformats.org/officeDocument/2006/relationships/image" Target="../media/image64.png"/><Relationship Id="rId27" Type="http://schemas.openxmlformats.org/officeDocument/2006/relationships/image" Target="../media/image69.png"/><Relationship Id="rId30" Type="http://schemas.openxmlformats.org/officeDocument/2006/relationships/image" Target="../media/image72.png"/><Relationship Id="rId35" Type="http://schemas.openxmlformats.org/officeDocument/2006/relationships/image" Target="../media/image77.png"/><Relationship Id="rId43" Type="http://schemas.openxmlformats.org/officeDocument/2006/relationships/image" Target="../media/image85.png"/><Relationship Id="rId48" Type="http://schemas.openxmlformats.org/officeDocument/2006/relationships/image" Target="../media/image90.png"/><Relationship Id="rId8" Type="http://schemas.openxmlformats.org/officeDocument/2006/relationships/image" Target="../media/image50.png"/><Relationship Id="rId51" Type="http://schemas.openxmlformats.org/officeDocument/2006/relationships/image" Target="../media/image93.png"/><Relationship Id="rId3" Type="http://schemas.openxmlformats.org/officeDocument/2006/relationships/image" Target="../media/image45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5" Type="http://schemas.openxmlformats.org/officeDocument/2006/relationships/image" Target="../media/image67.png"/><Relationship Id="rId33" Type="http://schemas.openxmlformats.org/officeDocument/2006/relationships/image" Target="../media/image75.png"/><Relationship Id="rId38" Type="http://schemas.openxmlformats.org/officeDocument/2006/relationships/image" Target="../media/image80.png"/><Relationship Id="rId46" Type="http://schemas.openxmlformats.org/officeDocument/2006/relationships/image" Target="../media/image88.png"/><Relationship Id="rId20" Type="http://schemas.openxmlformats.org/officeDocument/2006/relationships/image" Target="../media/image62.png"/><Relationship Id="rId41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1" t="22633" r="9677" b="21268"/>
          <a:stretch/>
        </p:blipFill>
        <p:spPr>
          <a:xfrm>
            <a:off x="0" y="-1"/>
            <a:ext cx="12182168" cy="6872749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>
          <a:xfrm>
            <a:off x="414055" y="6169571"/>
            <a:ext cx="3703320" cy="557049"/>
          </a:xfrm>
        </p:spPr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© 2017, Bimser Çözüm Yazılım Tic. A.Ş.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00" y="928800"/>
            <a:ext cx="1616400" cy="16164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54"/>
          <a:stretch/>
        </p:blipFill>
        <p:spPr>
          <a:xfrm>
            <a:off x="7682821" y="4382214"/>
            <a:ext cx="4523693" cy="718551"/>
          </a:xfrm>
          <a:prstGeom prst="rect">
            <a:avLst/>
          </a:prstGeom>
        </p:spPr>
      </p:pic>
      <p:sp>
        <p:nvSpPr>
          <p:cNvPr id="10" name="Text Placeholder 10"/>
          <p:cNvSpPr txBox="1">
            <a:spLocks/>
          </p:cNvSpPr>
          <p:nvPr/>
        </p:nvSpPr>
        <p:spPr bwMode="auto">
          <a:xfrm>
            <a:off x="8171543" y="4553934"/>
            <a:ext cx="4895251" cy="37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tr-TR" sz="1800" dirty="0" smtClean="0"/>
              <a:t>Kurumsal Varlık Yönetimi Sistemi</a:t>
            </a:r>
            <a:endParaRPr lang="tr-TR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790" y="5329695"/>
            <a:ext cx="5050971" cy="1118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5"/>
          <p:cNvSpPr/>
          <p:nvPr/>
        </p:nvSpPr>
        <p:spPr>
          <a:xfrm flipV="1">
            <a:off x="6924675" y="3340105"/>
            <a:ext cx="3151188" cy="3659182"/>
          </a:xfrm>
          <a:prstGeom prst="downArrow">
            <a:avLst/>
          </a:prstGeom>
          <a:solidFill>
            <a:schemeClr val="accent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0" name="Down Arrow 9"/>
          <p:cNvSpPr/>
          <p:nvPr/>
        </p:nvSpPr>
        <p:spPr>
          <a:xfrm flipV="1">
            <a:off x="9694861" y="4583112"/>
            <a:ext cx="1831975" cy="2111376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9" name="Down Arrow 8"/>
          <p:cNvSpPr/>
          <p:nvPr/>
        </p:nvSpPr>
        <p:spPr>
          <a:xfrm flipV="1">
            <a:off x="6215558" y="5850649"/>
            <a:ext cx="1338856" cy="1543050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519494"/>
              </p:ext>
            </p:extLst>
          </p:nvPr>
        </p:nvGraphicFramePr>
        <p:xfrm>
          <a:off x="5876545" y="1722567"/>
          <a:ext cx="5384122" cy="4316280"/>
        </p:xfrm>
        <a:graphic>
          <a:graphicData uri="http://schemas.openxmlformats.org/drawingml/2006/table">
            <a:tbl>
              <a:tblPr firstCol="1" bandRow="1">
                <a:tableStyleId>{8A107856-5554-42FB-B03E-39F5DBC370BA}</a:tableStyleId>
              </a:tblPr>
              <a:tblGrid>
                <a:gridCol w="5384122"/>
              </a:tblGrid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Varlık yönetiminde </a:t>
                      </a:r>
                      <a:r>
                        <a:rPr lang="tr-TR" sz="2400" b="0" kern="120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nerdesiniz</a:t>
                      </a: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?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Boysweb</a:t>
                      </a: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ile nasıl daha verimli hale gelirsiniz?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Kurumunuza sağladığı faydalardan öne çıkanlar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Boysweb</a:t>
                      </a: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Modülleri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indent="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None/>
                      </a:pPr>
                      <a:endParaRPr lang="tr-TR" sz="2400" b="0" kern="1200" dirty="0" smtClean="0">
                        <a:solidFill>
                          <a:srgbClr val="404040"/>
                        </a:solidFill>
                        <a:latin typeface="+mn-lt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tr-TR" sz="2400" b="0" dirty="0">
                        <a:effectLst/>
                      </a:endParaRP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Text Placeholder 10"/>
          <p:cNvSpPr txBox="1">
            <a:spLocks/>
          </p:cNvSpPr>
          <p:nvPr/>
        </p:nvSpPr>
        <p:spPr bwMode="auto">
          <a:xfrm>
            <a:off x="414000" y="3157200"/>
            <a:ext cx="3703320" cy="55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r>
              <a:rPr lang="tr-TR" dirty="0" smtClean="0"/>
              <a:t>KURUMSAL VARLIK YÖNETİM SİSTEMİ</a:t>
            </a:r>
            <a:endParaRPr lang="tr-TR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00" y="928800"/>
            <a:ext cx="1616400" cy="1616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31467"/>
            <a:ext cx="5390707" cy="1502628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“Dilediğiniz noktaya ulaşmak</a:t>
            </a:r>
            <a:br>
              <a:rPr lang="tr-TR" sz="2800" b="1" dirty="0" smtClean="0"/>
            </a:br>
            <a:r>
              <a:rPr lang="tr-TR" sz="2800" b="1" dirty="0" smtClean="0"/>
              <a:t>      artık çok </a:t>
            </a:r>
            <a:r>
              <a:rPr lang="tr-TR" sz="2800" b="1" dirty="0"/>
              <a:t>daha </a:t>
            </a:r>
            <a:r>
              <a:rPr lang="tr-TR" sz="2800" b="1" dirty="0" smtClean="0"/>
              <a:t>kolay“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21522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3116090"/>
          </a:xfrm>
        </p:spPr>
        <p:txBody>
          <a:bodyPr/>
          <a:lstStyle/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Tesisinizde kronik arızaların farkında mısınız?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Bakım Planlamalarını doğru ve hızlı yapabiliyor musunuz?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Yedek parça maliyetlerinizi takip edebiliyor musunuz?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Hizmet maliyetlerinizi takip edebiliyor musunuz?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MTBF ve MTTR değerlerinizi izleyebiliyor musunuz?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Alt yüklenicilerinizi doğru ve verimli yönetebiliyor </a:t>
            </a:r>
            <a:r>
              <a:rPr lang="tr-TR" b="0" dirty="0" smtClean="0"/>
              <a:t>musunuz?</a:t>
            </a:r>
            <a:endParaRPr lang="tr-TR" b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/>
              <a:t>Varlık yönetiminde </a:t>
            </a:r>
            <a:r>
              <a:rPr lang="tr-TR" sz="3600" dirty="0" smtClean="0"/>
              <a:t>neredesiniz?</a:t>
            </a:r>
            <a:endParaRPr lang="tr-TR" sz="3600" dirty="0"/>
          </a:p>
        </p:txBody>
      </p:sp>
      <p:sp>
        <p:nvSpPr>
          <p:cNvPr id="4" name="Rectangle 3"/>
          <p:cNvSpPr/>
          <p:nvPr/>
        </p:nvSpPr>
        <p:spPr>
          <a:xfrm>
            <a:off x="6154683" y="4931539"/>
            <a:ext cx="6037317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79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6239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241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351" y="4931175"/>
            <a:ext cx="964800" cy="964800"/>
          </a:xfrm>
          <a:prstGeom prst="rect">
            <a:avLst/>
          </a:prstGeom>
          <a:solidFill>
            <a:srgbClr val="1B2C3D"/>
          </a:solidFill>
        </p:spPr>
      </p:pic>
    </p:spTree>
    <p:extLst>
      <p:ext uri="{BB962C8B-B14F-4D97-AF65-F5344CB8AC3E}">
        <p14:creationId xmlns:p14="http://schemas.microsoft.com/office/powerpoint/2010/main" val="352787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4177" y="4613017"/>
            <a:ext cx="4557823" cy="1114830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“Gerçek gücü keşfedin”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389580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BOYSWEB = TVB (Toplam Verimli Bakım)</a:t>
            </a:r>
            <a:endParaRPr lang="tr-T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endParaRPr lang="tr-TR" b="0" dirty="0" smtClean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Otonom Bakım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Planlı Bakım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Ekipman ve proses iyileştirme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Proses kalitesi yönetimi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Makinaların yönetilmesi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Ofislerde TVB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Eğitim ve yetiştirme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İş güvenliği ve çevre yönetimi</a:t>
            </a:r>
          </a:p>
        </p:txBody>
      </p:sp>
      <p:sp>
        <p:nvSpPr>
          <p:cNvPr id="4" name="Rectangle 3"/>
          <p:cNvSpPr/>
          <p:nvPr/>
        </p:nvSpPr>
        <p:spPr>
          <a:xfrm>
            <a:off x="6153019" y="4931539"/>
            <a:ext cx="603898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241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686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446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57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</p:spTree>
    <p:extLst>
      <p:ext uri="{BB962C8B-B14F-4D97-AF65-F5344CB8AC3E}">
        <p14:creationId xmlns:p14="http://schemas.microsoft.com/office/powerpoint/2010/main" val="114737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85268"/>
            <a:ext cx="5717627" cy="1114830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</a:t>
            </a:r>
            <a:r>
              <a:rPr lang="tr-TR" sz="2800" b="1" dirty="0" err="1" smtClean="0"/>
              <a:t>Boysweb</a:t>
            </a:r>
            <a:r>
              <a:rPr lang="tr-TR" sz="2800" b="1" dirty="0" smtClean="0"/>
              <a:t> ile istikrarlı yükseliş”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66762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/>
              <a:t>Kurumunuza </a:t>
            </a:r>
            <a:r>
              <a:rPr lang="tr-TR" sz="3600" dirty="0" smtClean="0"/>
              <a:t>sağladığı </a:t>
            </a:r>
            <a:r>
              <a:rPr lang="tr-TR" sz="3600" dirty="0"/>
              <a:t>faydalardan öne çıkanlar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Personelin işletmeye kolay entegrasyonu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Bakım </a:t>
            </a:r>
            <a:r>
              <a:rPr lang="tr-TR" b="0" dirty="0" smtClean="0"/>
              <a:t>maliyetlerinde azalma</a:t>
            </a: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Envanter </a:t>
            </a:r>
            <a:r>
              <a:rPr lang="tr-TR" b="0" dirty="0" smtClean="0"/>
              <a:t>/ Yedek </a:t>
            </a:r>
            <a:r>
              <a:rPr lang="tr-TR" b="0" dirty="0"/>
              <a:t>parça stok maliyetlerinde </a:t>
            </a:r>
            <a:r>
              <a:rPr lang="tr-TR" b="0" dirty="0" smtClean="0"/>
              <a:t>azalma</a:t>
            </a: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Ekipman </a:t>
            </a:r>
            <a:r>
              <a:rPr lang="tr-TR" b="0" dirty="0" err="1"/>
              <a:t>satınalmalarında</a:t>
            </a:r>
            <a:r>
              <a:rPr lang="tr-TR" b="0" dirty="0"/>
              <a:t> </a:t>
            </a:r>
            <a:r>
              <a:rPr lang="tr-TR" b="0" dirty="0" smtClean="0"/>
              <a:t>azalma</a:t>
            </a:r>
            <a:endParaRPr lang="tr-TR" b="0" dirty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İşgücü verimliliğinde artma, işgücü maliyetlerinde </a:t>
            </a:r>
            <a:r>
              <a:rPr lang="tr-TR" b="0" dirty="0" smtClean="0"/>
              <a:t>azalma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Garanti kapsamındaki işlerin düzenli takibi ile servis maliyetlerinde azalma</a:t>
            </a:r>
            <a:endParaRPr lang="tr-TR" b="0" dirty="0" smtClean="0"/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129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sp>
        <p:nvSpPr>
          <p:cNvPr id="4" name="Rectangle 3"/>
          <p:cNvSpPr/>
          <p:nvPr/>
        </p:nvSpPr>
        <p:spPr>
          <a:xfrm>
            <a:off x="6153019" y="4931539"/>
            <a:ext cx="603898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241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68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573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</p:spTree>
    <p:extLst>
      <p:ext uri="{BB962C8B-B14F-4D97-AF65-F5344CB8AC3E}">
        <p14:creationId xmlns:p14="http://schemas.microsoft.com/office/powerpoint/2010/main" val="236111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/>
              <a:t>Kurumunuza sağladığı faydalardan öne çıkanlar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Hızlı, doğru raporlama ve karar destek bilgisi üretmesi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Arızaya müdahale süresinde azalma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Bakım kontrollerinin iyi yapılması sonucu daha kaliteli üretim 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Bakım maliyetlerinin azalmasından dolayı ürün maliyetlerinin düşmesi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Bakım ekiplerinin planlı ve kontrollü yönetilmesi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Denetimlerde bakım açısından şirketin, olumlu vizyon sunması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§"/>
            </a:pPr>
            <a:endParaRPr lang="tr-TR" b="0" dirty="0"/>
          </a:p>
        </p:txBody>
      </p:sp>
      <p:sp>
        <p:nvSpPr>
          <p:cNvPr id="4" name="Rectangle 3"/>
          <p:cNvSpPr/>
          <p:nvPr/>
        </p:nvSpPr>
        <p:spPr>
          <a:xfrm>
            <a:off x="6153019" y="4931539"/>
            <a:ext cx="603898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241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446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686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575" y="4931539"/>
            <a:ext cx="964800" cy="964800"/>
          </a:xfrm>
          <a:prstGeom prst="rect">
            <a:avLst/>
          </a:prstGeom>
          <a:solidFill>
            <a:srgbClr val="1B2C3D"/>
          </a:solidFill>
        </p:spPr>
      </p:pic>
    </p:spTree>
    <p:extLst>
      <p:ext uri="{BB962C8B-B14F-4D97-AF65-F5344CB8AC3E}">
        <p14:creationId xmlns:p14="http://schemas.microsoft.com/office/powerpoint/2010/main" val="21149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6536" y="4002112"/>
            <a:ext cx="4575464" cy="1114830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“Esneklik ve Uyumluluk“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41247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err="1"/>
              <a:t>Boysweb</a:t>
            </a:r>
            <a:r>
              <a:rPr lang="tr-TR" sz="3600" dirty="0"/>
              <a:t> </a:t>
            </a:r>
            <a:r>
              <a:rPr lang="tr-TR" sz="3600" dirty="0" smtClean="0"/>
              <a:t>Modülleri</a:t>
            </a:r>
            <a:endParaRPr lang="tr-TR" sz="3600" dirty="0"/>
          </a:p>
        </p:txBody>
      </p:sp>
      <p:sp>
        <p:nvSpPr>
          <p:cNvPr id="7" name="Rectangle 6"/>
          <p:cNvSpPr/>
          <p:nvPr/>
        </p:nvSpPr>
        <p:spPr>
          <a:xfrm>
            <a:off x="1936158" y="1905978"/>
            <a:ext cx="3600000" cy="964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tr-TR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Varlık Yönetimi</a:t>
            </a:r>
            <a:endParaRPr lang="tr-TR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36157" y="3194396"/>
            <a:ext cx="3600000" cy="964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tr-TR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Bakım Yönetimi</a:t>
            </a:r>
            <a:endParaRPr lang="tr-TR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36158" y="4482814"/>
            <a:ext cx="3600000" cy="964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tr-TR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Malzeme Yönetimi</a:t>
            </a:r>
            <a:endParaRPr lang="tr-TR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59365" y="1905978"/>
            <a:ext cx="3600000" cy="964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tr-TR" b="1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Satınalma</a:t>
            </a:r>
            <a:r>
              <a:rPr lang="tr-TR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Yönetimi</a:t>
            </a:r>
            <a:endParaRPr lang="tr-TR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259365" y="3194396"/>
            <a:ext cx="3600000" cy="964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tr-TR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Enerji Yönetimi</a:t>
            </a:r>
            <a:endParaRPr lang="tr-TR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565" y="3194396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58" y="4482814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565" y="1905978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58" y="1905978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58" y="3194396"/>
            <a:ext cx="964800" cy="964800"/>
          </a:xfrm>
          <a:prstGeom prst="rect">
            <a:avLst/>
          </a:prstGeom>
          <a:solidFill>
            <a:srgbClr val="1B2C3D"/>
          </a:solidFill>
        </p:spPr>
      </p:pic>
      <p:pic>
        <p:nvPicPr>
          <p:cNvPr id="38" name="Picture 37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565" y="448281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9" name="Picture 38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275" y="448281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40" name="Picture 39" hidden="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985" y="448281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41" name="Picture 40" hidden="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3695" y="448281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42" name="Picture 41" hidden="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404" y="4482814"/>
            <a:ext cx="966688" cy="964800"/>
          </a:xfrm>
          <a:prstGeom prst="rect">
            <a:avLst/>
          </a:prstGeom>
          <a:solidFill>
            <a:srgbClr val="404040"/>
          </a:solidFill>
        </p:spPr>
      </p:pic>
    </p:spTree>
    <p:extLst>
      <p:ext uri="{BB962C8B-B14F-4D97-AF65-F5344CB8AC3E}">
        <p14:creationId xmlns:p14="http://schemas.microsoft.com/office/powerpoint/2010/main" val="163312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err="1"/>
              <a:t>Boysweb</a:t>
            </a:r>
            <a:r>
              <a:rPr lang="tr-TR" sz="3600" dirty="0"/>
              <a:t> </a:t>
            </a:r>
            <a:r>
              <a:rPr lang="tr-TR" sz="3600" dirty="0" smtClean="0"/>
              <a:t>Modülleri</a:t>
            </a:r>
            <a:endParaRPr lang="tr-TR" sz="3600" dirty="0"/>
          </a:p>
        </p:txBody>
      </p:sp>
      <p:grpSp>
        <p:nvGrpSpPr>
          <p:cNvPr id="6" name="Group 5"/>
          <p:cNvGrpSpPr/>
          <p:nvPr/>
        </p:nvGrpSpPr>
        <p:grpSpPr>
          <a:xfrm>
            <a:off x="971358" y="1905977"/>
            <a:ext cx="4204800" cy="3956343"/>
            <a:chOff x="971358" y="1905977"/>
            <a:chExt cx="4204800" cy="3956343"/>
          </a:xfrm>
        </p:grpSpPr>
        <p:sp>
          <p:nvSpPr>
            <p:cNvPr id="7" name="Rectangle 6"/>
            <p:cNvSpPr/>
            <p:nvPr/>
          </p:nvSpPr>
          <p:spPr>
            <a:xfrm>
              <a:off x="1936158" y="1905977"/>
              <a:ext cx="3240000" cy="395634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360000" rtlCol="0" anchor="t" anchorCtr="0"/>
            <a:lstStyle/>
            <a:p>
              <a:r>
                <a:rPr lang="tr-TR" b="1" dirty="0" smtClean="0">
                  <a:solidFill>
                    <a:srgbClr val="404040"/>
                  </a:solidFill>
                </a:rPr>
                <a:t>Varlık Yönetimi</a:t>
              </a:r>
              <a:endParaRPr lang="tr-TR" b="1" dirty="0">
                <a:solidFill>
                  <a:srgbClr val="404040"/>
                </a:solidFill>
              </a:endParaRPr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1358" y="1905978"/>
              <a:ext cx="964800" cy="964800"/>
            </a:xfrm>
            <a:prstGeom prst="rect">
              <a:avLst/>
            </a:prstGeom>
            <a:solidFill>
              <a:srgbClr val="1B2C3D"/>
            </a:solidFill>
          </p:spPr>
        </p:pic>
        <p:sp>
          <p:nvSpPr>
            <p:cNvPr id="4" name="TextBox 3"/>
            <p:cNvSpPr txBox="1"/>
            <p:nvPr/>
          </p:nvSpPr>
          <p:spPr>
            <a:xfrm>
              <a:off x="2283249" y="2746875"/>
              <a:ext cx="2700000" cy="302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>
                <a:lnSpc>
                  <a:spcPct val="90000"/>
                </a:lnSpc>
                <a:spcBef>
                  <a:spcPts val="600"/>
                </a:spcBef>
                <a:buClr>
                  <a:schemeClr val="accent3"/>
                </a:buClr>
                <a:buFont typeface="Wingdings" panose="05000000000000000000" pitchFamily="2" charset="2"/>
                <a:buChar char="§"/>
                <a:defRPr sz="1600" b="0">
                  <a:solidFill>
                    <a:srgbClr val="404040"/>
                  </a:solidFill>
                  <a:latin typeface="+mn-lt"/>
                  <a:cs typeface="Segoe UI" panose="020B0502040204020203" pitchFamily="34" charset="0"/>
                </a:defRPr>
              </a:lvl1pPr>
              <a:lvl2pPr marL="233363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defRPr sz="22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2pPr>
              <a:lvl3pPr marL="687388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 sz="20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3pPr>
              <a:lvl4pPr marL="914400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4pPr>
              <a:lvl5pPr marL="1141413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5pPr>
              <a:lvl6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6pPr>
              <a:lvl7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7pPr>
              <a:lvl8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8pPr>
              <a:lvl9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9pPr>
            </a:lstStyle>
            <a:p>
              <a:r>
                <a:rPr lang="tr-TR" dirty="0"/>
                <a:t>Varlık Ağacı</a:t>
              </a:r>
            </a:p>
            <a:p>
              <a:r>
                <a:rPr lang="tr-TR" dirty="0"/>
                <a:t>Ekipman Verimliliği</a:t>
              </a:r>
            </a:p>
            <a:p>
              <a:r>
                <a:rPr lang="tr-TR" dirty="0"/>
                <a:t>Ekipman Ömrü</a:t>
              </a:r>
            </a:p>
            <a:p>
              <a:r>
                <a:rPr lang="tr-TR" dirty="0"/>
                <a:t>Garanti Takibi</a:t>
              </a:r>
            </a:p>
            <a:p>
              <a:r>
                <a:rPr lang="tr-TR" dirty="0"/>
                <a:t>MTBF ve MTTR</a:t>
              </a:r>
            </a:p>
            <a:p>
              <a:r>
                <a:rPr lang="tr-TR" dirty="0"/>
                <a:t>Barkod ve RFID</a:t>
              </a:r>
            </a:p>
            <a:p>
              <a:r>
                <a:rPr lang="tr-TR" dirty="0"/>
                <a:t>Yasal Takip</a:t>
              </a:r>
            </a:p>
            <a:p>
              <a:r>
                <a:rPr lang="tr-TR" dirty="0"/>
                <a:t>Bütçe ve Hedef</a:t>
              </a:r>
            </a:p>
            <a:p>
              <a:r>
                <a:rPr lang="tr-TR" dirty="0"/>
                <a:t>Hurda / Hibe Takibi</a:t>
              </a:r>
            </a:p>
            <a:p>
              <a:r>
                <a:rPr lang="tr-TR" dirty="0"/>
                <a:t>Tesis Yönetimi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179543" y="1905977"/>
            <a:ext cx="4204800" cy="3956343"/>
            <a:chOff x="5730849" y="1905977"/>
            <a:chExt cx="4204800" cy="395634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30849" y="1905978"/>
              <a:ext cx="964800" cy="964800"/>
            </a:xfrm>
            <a:prstGeom prst="rect">
              <a:avLst/>
            </a:prstGeom>
            <a:solidFill>
              <a:srgbClr val="1B2C3D"/>
            </a:solidFill>
          </p:spPr>
        </p:pic>
        <p:sp>
          <p:nvSpPr>
            <p:cNvPr id="20" name="Rectangle 19"/>
            <p:cNvSpPr/>
            <p:nvPr/>
          </p:nvSpPr>
          <p:spPr>
            <a:xfrm>
              <a:off x="6695649" y="1905977"/>
              <a:ext cx="3240000" cy="395634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360000" rtlCol="0" anchor="t" anchorCtr="0"/>
            <a:lstStyle/>
            <a:p>
              <a:r>
                <a:rPr lang="tr-TR" b="1" dirty="0" smtClean="0">
                  <a:solidFill>
                    <a:srgbClr val="404040"/>
                  </a:solidFill>
                </a:rPr>
                <a:t>Bakım Yönetimi</a:t>
              </a:r>
              <a:endParaRPr lang="tr-TR" b="1" dirty="0">
                <a:solidFill>
                  <a:srgbClr val="40404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42740" y="2838315"/>
              <a:ext cx="2700000" cy="302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>
                <a:lnSpc>
                  <a:spcPct val="90000"/>
                </a:lnSpc>
                <a:spcBef>
                  <a:spcPts val="600"/>
                </a:spcBef>
                <a:buClr>
                  <a:schemeClr val="accent3"/>
                </a:buClr>
                <a:buFont typeface="Wingdings" panose="05000000000000000000" pitchFamily="2" charset="2"/>
                <a:buChar char="§"/>
                <a:defRPr sz="1600" b="0">
                  <a:solidFill>
                    <a:srgbClr val="404040"/>
                  </a:solidFill>
                  <a:latin typeface="+mn-lt"/>
                  <a:cs typeface="Segoe UI" panose="020B0502040204020203" pitchFamily="34" charset="0"/>
                </a:defRPr>
              </a:lvl1pPr>
              <a:lvl2pPr marL="233363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defRPr sz="22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2pPr>
              <a:lvl3pPr marL="687388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 sz="20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3pPr>
              <a:lvl4pPr marL="914400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4pPr>
              <a:lvl5pPr marL="1141413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5pPr>
              <a:lvl6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6pPr>
              <a:lvl7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7pPr>
              <a:lvl8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8pPr>
              <a:lvl9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9pPr>
            </a:lstStyle>
            <a:p>
              <a:r>
                <a:rPr lang="tr-TR" dirty="0"/>
                <a:t>Periyodik Bakım</a:t>
              </a:r>
            </a:p>
            <a:p>
              <a:r>
                <a:rPr lang="tr-TR" dirty="0"/>
                <a:t>Planlı Bakım</a:t>
              </a:r>
            </a:p>
            <a:p>
              <a:r>
                <a:rPr lang="tr-TR" dirty="0"/>
                <a:t>Arızi Bakım</a:t>
              </a:r>
            </a:p>
            <a:p>
              <a:r>
                <a:rPr lang="tr-TR" dirty="0"/>
                <a:t>Otonom Bakım</a:t>
              </a:r>
            </a:p>
            <a:p>
              <a:r>
                <a:rPr lang="tr-TR" dirty="0" err="1"/>
                <a:t>Kestirimci</a:t>
              </a:r>
              <a:r>
                <a:rPr lang="tr-TR" dirty="0"/>
                <a:t> Bakım</a:t>
              </a:r>
            </a:p>
            <a:p>
              <a:r>
                <a:rPr lang="tr-TR" dirty="0"/>
                <a:t>Sözleşme Takibi</a:t>
              </a:r>
            </a:p>
            <a:p>
              <a:r>
                <a:rPr lang="tr-TR" dirty="0"/>
                <a:t>Satış Sonrası Servis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095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err="1"/>
              <a:t>Boysweb</a:t>
            </a:r>
            <a:r>
              <a:rPr lang="tr-TR" sz="3600" dirty="0"/>
              <a:t> </a:t>
            </a:r>
            <a:r>
              <a:rPr lang="tr-TR" sz="3600" dirty="0" smtClean="0"/>
              <a:t>Modülleri</a:t>
            </a:r>
            <a:endParaRPr lang="tr-TR" sz="36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971358" y="1905979"/>
            <a:ext cx="4204800" cy="3956343"/>
            <a:chOff x="3890894" y="6176852"/>
            <a:chExt cx="4204800" cy="3956343"/>
          </a:xfrm>
        </p:grpSpPr>
        <p:sp>
          <p:nvSpPr>
            <p:cNvPr id="54" name="Rectangle 53"/>
            <p:cNvSpPr/>
            <p:nvPr/>
          </p:nvSpPr>
          <p:spPr>
            <a:xfrm>
              <a:off x="4855694" y="6176852"/>
              <a:ext cx="3240000" cy="395634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360000" rtlCol="0" anchor="t" anchorCtr="0"/>
            <a:lstStyle/>
            <a:p>
              <a:r>
                <a:rPr lang="tr-TR" b="1" dirty="0">
                  <a:solidFill>
                    <a:srgbClr val="404040"/>
                  </a:solidFill>
                </a:rPr>
                <a:t>Malzeme </a:t>
              </a:r>
              <a:r>
                <a:rPr lang="tr-TR" b="1" dirty="0" smtClean="0">
                  <a:solidFill>
                    <a:srgbClr val="404040"/>
                  </a:solidFill>
                </a:rPr>
                <a:t>Yönetimi</a:t>
              </a:r>
              <a:endParaRPr lang="tr-TR" b="1" dirty="0">
                <a:solidFill>
                  <a:srgbClr val="404040"/>
                </a:solidFill>
              </a:endParaRPr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90894" y="6176853"/>
              <a:ext cx="964800" cy="964800"/>
            </a:xfrm>
            <a:prstGeom prst="rect">
              <a:avLst/>
            </a:prstGeom>
            <a:solidFill>
              <a:srgbClr val="1B2C3D"/>
            </a:solidFill>
            <a:ln>
              <a:noFill/>
            </a:ln>
          </p:spPr>
        </p:pic>
        <p:sp>
          <p:nvSpPr>
            <p:cNvPr id="56" name="TextBox 55"/>
            <p:cNvSpPr txBox="1"/>
            <p:nvPr/>
          </p:nvSpPr>
          <p:spPr>
            <a:xfrm>
              <a:off x="5202786" y="7109184"/>
              <a:ext cx="2700000" cy="302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>
                <a:lnSpc>
                  <a:spcPct val="90000"/>
                </a:lnSpc>
                <a:spcBef>
                  <a:spcPts val="600"/>
                </a:spcBef>
                <a:buClr>
                  <a:schemeClr val="accent3"/>
                </a:buClr>
                <a:buFont typeface="Wingdings" panose="05000000000000000000" pitchFamily="2" charset="2"/>
                <a:buChar char="§"/>
                <a:defRPr sz="1600" b="0">
                  <a:solidFill>
                    <a:srgbClr val="404040"/>
                  </a:solidFill>
                  <a:latin typeface="+mn-lt"/>
                  <a:cs typeface="Segoe UI" panose="020B0502040204020203" pitchFamily="34" charset="0"/>
                </a:defRPr>
              </a:lvl1pPr>
              <a:lvl2pPr marL="233363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defRPr sz="22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2pPr>
              <a:lvl3pPr marL="687388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 sz="20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3pPr>
              <a:lvl4pPr marL="914400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4pPr>
              <a:lvl5pPr marL="1141413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5pPr>
              <a:lvl6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6pPr>
              <a:lvl7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7pPr>
              <a:lvl8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8pPr>
              <a:lvl9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9pPr>
            </a:lstStyle>
            <a:p>
              <a:r>
                <a:rPr lang="tr-TR" dirty="0"/>
                <a:t>Talep Yönetimi</a:t>
              </a:r>
            </a:p>
            <a:p>
              <a:r>
                <a:rPr lang="tr-TR" dirty="0"/>
                <a:t>Ambar Yönetimi</a:t>
              </a:r>
            </a:p>
            <a:p>
              <a:r>
                <a:rPr lang="tr-TR" dirty="0"/>
                <a:t>Sanal Ambar Yönetimi</a:t>
              </a:r>
            </a:p>
            <a:p>
              <a:r>
                <a:rPr lang="tr-TR" dirty="0" err="1"/>
                <a:t>Min</a:t>
              </a:r>
              <a:r>
                <a:rPr lang="tr-TR" dirty="0"/>
                <a:t> / </a:t>
              </a:r>
              <a:r>
                <a:rPr lang="tr-TR" dirty="0" err="1"/>
                <a:t>Max</a:t>
              </a:r>
              <a:r>
                <a:rPr lang="tr-TR" dirty="0"/>
                <a:t> Uyarımı</a:t>
              </a:r>
            </a:p>
            <a:p>
              <a:r>
                <a:rPr lang="tr-TR" dirty="0" err="1"/>
                <a:t>Tedarikci</a:t>
              </a:r>
              <a:r>
                <a:rPr lang="tr-TR" dirty="0"/>
                <a:t> Yönetimi</a:t>
              </a:r>
            </a:p>
            <a:p>
              <a:r>
                <a:rPr lang="tr-TR" dirty="0" err="1"/>
                <a:t>Tedarikci</a:t>
              </a:r>
              <a:r>
                <a:rPr lang="tr-TR" dirty="0"/>
                <a:t> Değerlendirme</a:t>
              </a:r>
            </a:p>
            <a:p>
              <a:r>
                <a:rPr lang="tr-TR" dirty="0"/>
                <a:t>Raf Ömrü Takibi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179543" y="1905978"/>
            <a:ext cx="4204800" cy="3956343"/>
            <a:chOff x="7771231" y="2280705"/>
            <a:chExt cx="4204800" cy="3956343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1231" y="2280706"/>
              <a:ext cx="964800" cy="964800"/>
            </a:xfrm>
            <a:prstGeom prst="rect">
              <a:avLst/>
            </a:prstGeom>
            <a:solidFill>
              <a:srgbClr val="1B2C3D"/>
            </a:solidFill>
          </p:spPr>
        </p:pic>
        <p:sp>
          <p:nvSpPr>
            <p:cNvPr id="59" name="Rectangle 58"/>
            <p:cNvSpPr/>
            <p:nvPr/>
          </p:nvSpPr>
          <p:spPr>
            <a:xfrm>
              <a:off x="8736031" y="2280705"/>
              <a:ext cx="3240000" cy="395634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360000" rtlCol="0" anchor="t" anchorCtr="0"/>
            <a:lstStyle/>
            <a:p>
              <a:r>
                <a:rPr lang="tr-TR" b="1" dirty="0" err="1">
                  <a:solidFill>
                    <a:srgbClr val="404040"/>
                  </a:solidFill>
                </a:rPr>
                <a:t>Satınalma</a:t>
              </a:r>
              <a:r>
                <a:rPr lang="tr-TR" b="1" dirty="0">
                  <a:solidFill>
                    <a:srgbClr val="404040"/>
                  </a:solidFill>
                </a:rPr>
                <a:t> Yönetimi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9083123" y="3213037"/>
              <a:ext cx="2700000" cy="302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>
                <a:lnSpc>
                  <a:spcPct val="90000"/>
                </a:lnSpc>
                <a:spcBef>
                  <a:spcPts val="600"/>
                </a:spcBef>
                <a:buClr>
                  <a:schemeClr val="accent3"/>
                </a:buClr>
                <a:buFont typeface="Wingdings" panose="05000000000000000000" pitchFamily="2" charset="2"/>
                <a:buChar char="§"/>
                <a:defRPr sz="1600" b="0">
                  <a:solidFill>
                    <a:srgbClr val="404040"/>
                  </a:solidFill>
                  <a:latin typeface="+mn-lt"/>
                  <a:cs typeface="Segoe UI" panose="020B0502040204020203" pitchFamily="34" charset="0"/>
                </a:defRPr>
              </a:lvl1pPr>
              <a:lvl2pPr marL="233363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defRPr sz="22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2pPr>
              <a:lvl3pPr marL="687388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 sz="20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3pPr>
              <a:lvl4pPr marL="914400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4pPr>
              <a:lvl5pPr marL="1141413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5pPr>
              <a:lvl6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6pPr>
              <a:lvl7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7pPr>
              <a:lvl8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8pPr>
              <a:lvl9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9pPr>
            </a:lstStyle>
            <a:p>
              <a:r>
                <a:rPr lang="tr-TR" dirty="0"/>
                <a:t>Talep</a:t>
              </a:r>
            </a:p>
            <a:p>
              <a:r>
                <a:rPr lang="tr-TR" dirty="0"/>
                <a:t>Teklif İsteme</a:t>
              </a:r>
            </a:p>
            <a:p>
              <a:r>
                <a:rPr lang="tr-TR" dirty="0"/>
                <a:t>Teklif Oluşturma</a:t>
              </a:r>
            </a:p>
            <a:p>
              <a:r>
                <a:rPr lang="tr-TR" dirty="0"/>
                <a:t>Sipariş</a:t>
              </a:r>
            </a:p>
            <a:p>
              <a:r>
                <a:rPr lang="tr-TR" dirty="0"/>
                <a:t>Teslim Tesellüm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327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err="1"/>
              <a:t>Boysweb</a:t>
            </a:r>
            <a:r>
              <a:rPr lang="tr-TR" sz="3600" dirty="0"/>
              <a:t> </a:t>
            </a:r>
            <a:r>
              <a:rPr lang="tr-TR" sz="3600" dirty="0" smtClean="0"/>
              <a:t>Modülleri</a:t>
            </a:r>
            <a:endParaRPr lang="tr-TR" sz="36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71358" y="1905977"/>
            <a:ext cx="4204800" cy="3956343"/>
            <a:chOff x="8293154" y="2388377"/>
            <a:chExt cx="4204800" cy="3956343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93154" y="2388378"/>
              <a:ext cx="964800" cy="964800"/>
            </a:xfrm>
            <a:prstGeom prst="rect">
              <a:avLst/>
            </a:prstGeom>
            <a:solidFill>
              <a:srgbClr val="1B2C3D"/>
            </a:solidFill>
          </p:spPr>
        </p:pic>
        <p:sp>
          <p:nvSpPr>
            <p:cNvPr id="18" name="Rectangle 17"/>
            <p:cNvSpPr/>
            <p:nvPr/>
          </p:nvSpPr>
          <p:spPr>
            <a:xfrm>
              <a:off x="9257954" y="2388377"/>
              <a:ext cx="3240000" cy="395634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360000" rtlCol="0" anchor="t" anchorCtr="0"/>
            <a:lstStyle/>
            <a:p>
              <a:r>
                <a:rPr lang="tr-TR" b="1" dirty="0">
                  <a:solidFill>
                    <a:srgbClr val="404040"/>
                  </a:solidFill>
                </a:rPr>
                <a:t>Enerji Yönetimi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605046" y="3320709"/>
              <a:ext cx="2700000" cy="302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>
                <a:lnSpc>
                  <a:spcPct val="90000"/>
                </a:lnSpc>
                <a:spcBef>
                  <a:spcPts val="600"/>
                </a:spcBef>
                <a:buClr>
                  <a:schemeClr val="accent3"/>
                </a:buClr>
                <a:buFont typeface="Wingdings" panose="05000000000000000000" pitchFamily="2" charset="2"/>
                <a:buChar char="§"/>
                <a:defRPr sz="1600" b="0">
                  <a:solidFill>
                    <a:srgbClr val="404040"/>
                  </a:solidFill>
                  <a:latin typeface="+mn-lt"/>
                  <a:cs typeface="Segoe UI" panose="020B0502040204020203" pitchFamily="34" charset="0"/>
                </a:defRPr>
              </a:lvl1pPr>
              <a:lvl2pPr marL="233363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defRPr sz="22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2pPr>
              <a:lvl3pPr marL="687388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 sz="2000"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3pPr>
              <a:lvl4pPr marL="914400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4pPr>
              <a:lvl5pPr marL="1141413" indent="-228600">
                <a:lnSpc>
                  <a:spcPct val="90000"/>
                </a:lnSpc>
                <a:spcBef>
                  <a:spcPts val="1000"/>
                </a:spcBef>
                <a:buClr>
                  <a:srgbClr val="404040"/>
                </a:buClr>
                <a:buFont typeface="Arial" panose="020B0604020202020204" pitchFamily="34" charset="0"/>
                <a:buChar char="•"/>
                <a:defRPr>
                  <a:solidFill>
                    <a:srgbClr val="7F7F7F"/>
                  </a:solidFill>
                  <a:latin typeface="+mn-lt"/>
                  <a:cs typeface="Segoe UI" panose="020B0502040204020203" pitchFamily="34" charset="0"/>
                </a:defRPr>
              </a:lvl5pPr>
              <a:lvl6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6pPr>
              <a:lvl7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7pPr>
              <a:lvl8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8pPr>
              <a:lvl9pPr marL="1141413" indent="-228600">
                <a:lnSpc>
                  <a:spcPct val="90000"/>
                </a:lnSpc>
                <a:spcBef>
                  <a:spcPts val="1000"/>
                </a:spcBef>
                <a:buClr>
                  <a:schemeClr val="tx1">
                    <a:lumMod val="75000"/>
                    <a:lumOff val="25000"/>
                  </a:schemeClr>
                </a:buClr>
                <a:buFont typeface="Arial" panose="020B0604020202020204" pitchFamily="34" charset="0"/>
                <a:buChar char="•"/>
                <a:tabLst/>
                <a:defRPr lang="en-US" sz="1800" baseline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Segoe UI" panose="020B0502040204020203" pitchFamily="34" charset="0"/>
                </a:defRPr>
              </a:lvl9pPr>
            </a:lstStyle>
            <a:p>
              <a:r>
                <a:rPr lang="tr-TR" dirty="0"/>
                <a:t>Sayaç / Pano Tüketimi</a:t>
              </a:r>
            </a:p>
            <a:p>
              <a:r>
                <a:rPr lang="tr-TR" dirty="0"/>
                <a:t>Tüketim Değerleri İzleme</a:t>
              </a:r>
            </a:p>
            <a:p>
              <a:r>
                <a:rPr lang="tr-TR" dirty="0"/>
                <a:t>Planlanan Tüketim Analizi</a:t>
              </a:r>
            </a:p>
            <a:p>
              <a:r>
                <a:rPr lang="tr-TR" dirty="0"/>
                <a:t>Gerçekleşen Tüketim Analizi</a:t>
              </a:r>
            </a:p>
            <a:p>
              <a:r>
                <a:rPr lang="tr-TR" dirty="0"/>
                <a:t>Grafiksel Analiz</a:t>
              </a:r>
            </a:p>
            <a:p>
              <a:r>
                <a:rPr lang="tr-TR" dirty="0"/>
                <a:t>Dashboard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607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sz="3600" smtClean="0"/>
              <a:t>Bazı Referanslarımız</a:t>
            </a:r>
            <a:endParaRPr lang="tr-TR" altLang="tr-TR" sz="36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8607" y="2695575"/>
            <a:ext cx="1431967" cy="154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780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7074070" y="5949078"/>
            <a:ext cx="3937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900" i="1">
                <a:solidFill>
                  <a:schemeClr val="bg1">
                    <a:lumMod val="65000"/>
                  </a:schemeClr>
                </a:solidFill>
              </a:rPr>
              <a:t>* Kullanılan logolar ilgili firmalara aittir.</a:t>
            </a:r>
            <a:endParaRPr lang="tr-TR" sz="900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748608"/>
            <a:ext cx="1387184" cy="62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748608"/>
            <a:ext cx="1387184" cy="62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748608"/>
            <a:ext cx="1387184" cy="62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748608"/>
            <a:ext cx="1387184" cy="62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748608"/>
            <a:ext cx="1387184" cy="626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748608"/>
            <a:ext cx="1387184" cy="626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1463919"/>
            <a:ext cx="1387184" cy="626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1463919"/>
            <a:ext cx="1387184" cy="626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1463919"/>
            <a:ext cx="1387184" cy="626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1463919"/>
            <a:ext cx="1387184" cy="626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1463919"/>
            <a:ext cx="1387184" cy="626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1463919"/>
            <a:ext cx="1387184" cy="626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2179230"/>
            <a:ext cx="1387184" cy="626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2179230"/>
            <a:ext cx="1387184" cy="6264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2179230"/>
            <a:ext cx="1387184" cy="6264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2179230"/>
            <a:ext cx="1387184" cy="6264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2179230"/>
            <a:ext cx="1387184" cy="6264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2894541"/>
            <a:ext cx="1387184" cy="6264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2894541"/>
            <a:ext cx="1387184" cy="6264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2894541"/>
            <a:ext cx="1387184" cy="626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2894541"/>
            <a:ext cx="1387184" cy="6264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2894541"/>
            <a:ext cx="1387184" cy="6264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2894541"/>
            <a:ext cx="1387184" cy="6264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3609852"/>
            <a:ext cx="1387184" cy="6264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3609852"/>
            <a:ext cx="1387184" cy="6264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6" y="3609852"/>
            <a:ext cx="1387184" cy="6264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4" y="3609852"/>
            <a:ext cx="1387184" cy="6264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4325163"/>
            <a:ext cx="1387184" cy="6264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4325163"/>
            <a:ext cx="1387184" cy="626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4325163"/>
            <a:ext cx="1387184" cy="626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4325163"/>
            <a:ext cx="1387184" cy="626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4325163"/>
            <a:ext cx="1387184" cy="6264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4325163"/>
            <a:ext cx="1387184" cy="6264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5040474"/>
            <a:ext cx="1387184" cy="6264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5040474"/>
            <a:ext cx="1387184" cy="6264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5040474"/>
            <a:ext cx="1387184" cy="6264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9" y="5040474"/>
            <a:ext cx="1387184" cy="6264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5040474"/>
            <a:ext cx="1387184" cy="6264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5040474"/>
            <a:ext cx="1387184" cy="6264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5040474"/>
            <a:ext cx="1387184" cy="62640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748608"/>
            <a:ext cx="1387184" cy="626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2894541"/>
            <a:ext cx="1387184" cy="62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578" y="3609852"/>
            <a:ext cx="1387184" cy="6264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7" y="1463919"/>
            <a:ext cx="1387184" cy="6264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2179230"/>
            <a:ext cx="1387184" cy="6264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475" y="2179230"/>
            <a:ext cx="1387184" cy="6264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3609852"/>
            <a:ext cx="1387183" cy="6264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3609852"/>
            <a:ext cx="1387184" cy="6264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683" y="4325163"/>
            <a:ext cx="1387184" cy="62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2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11163" y="738188"/>
            <a:ext cx="3798887" cy="1600200"/>
          </a:xfrm>
        </p:spPr>
        <p:txBody>
          <a:bodyPr/>
          <a:lstStyle/>
          <a:p>
            <a:r>
              <a:rPr lang="tr-TR" altLang="tr-TR" smtClean="0"/>
              <a:t>Bimser Çözüm</a:t>
            </a:r>
          </a:p>
        </p:txBody>
      </p:sp>
      <p:pic>
        <p:nvPicPr>
          <p:cNvPr id="21507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114" b="-39114"/>
          <a:stretch>
            <a:fillRect/>
          </a:stretch>
        </p:blipFill>
        <p:spPr>
          <a:xfrm>
            <a:off x="6840538" y="1805781"/>
            <a:ext cx="3508375" cy="3246438"/>
          </a:xfrm>
        </p:spPr>
      </p:pic>
      <p:sp>
        <p:nvSpPr>
          <p:cNvPr id="21508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163" y="2743200"/>
            <a:ext cx="3910012" cy="3829050"/>
          </a:xfrm>
        </p:spPr>
        <p:txBody>
          <a:bodyPr/>
          <a:lstStyle/>
          <a:p>
            <a:pPr eaLnBrk="1" hangingPunct="1"/>
            <a:r>
              <a:rPr lang="tr-TR" b="1" dirty="0"/>
              <a:t>İstanbul:</a:t>
            </a:r>
            <a:br>
              <a:rPr lang="tr-TR" b="1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>Ofisim İstanbul B blok D:46 K:8 </a:t>
            </a:r>
            <a:br>
              <a:rPr lang="tr-TR" dirty="0"/>
            </a:br>
            <a:r>
              <a:rPr lang="tr-TR" dirty="0"/>
              <a:t>Cevizli </a:t>
            </a:r>
            <a:r>
              <a:rPr lang="tr-TR" dirty="0" err="1"/>
              <a:t>mah.</a:t>
            </a:r>
            <a:r>
              <a:rPr lang="tr-TR" dirty="0"/>
              <a:t> </a:t>
            </a:r>
            <a:r>
              <a:rPr lang="tr-TR" dirty="0" err="1"/>
              <a:t>Tugayyolu</a:t>
            </a:r>
            <a:r>
              <a:rPr lang="tr-TR" dirty="0"/>
              <a:t> </a:t>
            </a:r>
            <a:r>
              <a:rPr lang="tr-TR" dirty="0" err="1"/>
              <a:t>cad.</a:t>
            </a:r>
            <a:r>
              <a:rPr lang="tr-TR" dirty="0"/>
              <a:t> </a:t>
            </a:r>
            <a:br>
              <a:rPr lang="tr-TR" dirty="0"/>
            </a:br>
            <a:r>
              <a:rPr lang="tr-TR" dirty="0"/>
              <a:t>Cevizli - Maltepe / İSTANBUL</a:t>
            </a:r>
          </a:p>
          <a:p>
            <a:pPr eaLnBrk="1" hangingPunct="1"/>
            <a:endParaRPr lang="tr-TR" altLang="tr-TR" b="1" dirty="0"/>
          </a:p>
          <a:p>
            <a:pPr eaLnBrk="1" hangingPunct="1"/>
            <a:r>
              <a:rPr lang="tr-TR" altLang="tr-TR" b="1" dirty="0"/>
              <a:t>Kocaeli: </a:t>
            </a:r>
          </a:p>
          <a:p>
            <a:pPr eaLnBrk="1" hangingPunct="1">
              <a:tabLst>
                <a:tab pos="719138" algn="l"/>
              </a:tabLst>
            </a:pPr>
            <a:r>
              <a:rPr lang="tr-TR" altLang="tr-TR" dirty="0"/>
              <a:t>Yeniköy Merkez Mahallesi Vatan Caddesi</a:t>
            </a:r>
            <a:br>
              <a:rPr lang="tr-TR" altLang="tr-TR" dirty="0"/>
            </a:br>
            <a:r>
              <a:rPr lang="tr-TR" altLang="tr-TR" dirty="0"/>
              <a:t>KOU Teknopark No: 83/A-6</a:t>
            </a:r>
            <a:br>
              <a:rPr lang="tr-TR" altLang="tr-TR" dirty="0"/>
            </a:br>
            <a:r>
              <a:rPr lang="tr-TR" altLang="tr-TR" dirty="0"/>
              <a:t>41275 </a:t>
            </a:r>
            <a:r>
              <a:rPr lang="tr-TR" altLang="tr-TR" dirty="0" err="1"/>
              <a:t>Başiskele</a:t>
            </a:r>
            <a:r>
              <a:rPr lang="tr-TR" altLang="tr-TR" dirty="0"/>
              <a:t>, KOCAELİ</a:t>
            </a:r>
            <a:br>
              <a:rPr lang="tr-TR" altLang="tr-TR" dirty="0"/>
            </a:br>
            <a:r>
              <a:rPr lang="tr-TR" altLang="tr-TR" dirty="0"/>
              <a:t/>
            </a:r>
            <a:br>
              <a:rPr lang="tr-TR" altLang="tr-TR" dirty="0"/>
            </a:br>
            <a:r>
              <a:rPr lang="tr-TR" altLang="tr-TR" b="1" dirty="0"/>
              <a:t>Tel.	: 	</a:t>
            </a:r>
            <a:r>
              <a:rPr lang="tr-TR" altLang="tr-TR" dirty="0"/>
              <a:t>0</a:t>
            </a:r>
            <a:r>
              <a:rPr lang="tr-TR" altLang="tr-TR" b="1" dirty="0"/>
              <a:t> </a:t>
            </a:r>
            <a:r>
              <a:rPr lang="tr-TR" altLang="tr-TR" dirty="0"/>
              <a:t>262 341 43 14 </a:t>
            </a:r>
            <a:br>
              <a:rPr lang="tr-TR" altLang="tr-TR" dirty="0"/>
            </a:br>
            <a:r>
              <a:rPr lang="tr-TR" altLang="tr-TR" b="1" dirty="0"/>
              <a:t>Faks	: 	</a:t>
            </a:r>
            <a:r>
              <a:rPr lang="tr-TR" altLang="tr-TR" dirty="0"/>
              <a:t>0</a:t>
            </a:r>
            <a:r>
              <a:rPr lang="tr-TR" altLang="tr-TR" b="1" dirty="0"/>
              <a:t> </a:t>
            </a:r>
            <a:r>
              <a:rPr lang="tr-TR" altLang="tr-TR" dirty="0"/>
              <a:t>262 341 38 94</a:t>
            </a:r>
            <a:br>
              <a:rPr lang="tr-TR" altLang="tr-TR" dirty="0"/>
            </a:br>
            <a:r>
              <a:rPr lang="tr-TR" altLang="tr-TR" b="1" dirty="0"/>
              <a:t>E-posta	:	</a:t>
            </a:r>
            <a:r>
              <a:rPr lang="tr-TR" altLang="tr-TR" dirty="0">
                <a:solidFill>
                  <a:schemeClr val="bg1"/>
                </a:solidFill>
              </a:rPr>
              <a:t>info@bimser.com.tr</a:t>
            </a:r>
            <a:br>
              <a:rPr lang="tr-TR" altLang="tr-TR" dirty="0">
                <a:solidFill>
                  <a:schemeClr val="bg1"/>
                </a:solidFill>
              </a:rPr>
            </a:br>
            <a:endParaRPr lang="tr-TR" altLang="tr-TR" b="1" dirty="0"/>
          </a:p>
          <a:p>
            <a:pPr eaLnBrk="1" hangingPunct="1">
              <a:tabLst>
                <a:tab pos="719138" algn="l"/>
              </a:tabLst>
            </a:pPr>
            <a:r>
              <a:rPr lang="tr-TR" altLang="tr-TR" b="1" dirty="0"/>
              <a:t>Web	: 	</a:t>
            </a:r>
            <a:r>
              <a:rPr lang="tr-TR" altLang="tr-TR" dirty="0"/>
              <a:t>www.bimser.com.tr</a:t>
            </a:r>
          </a:p>
          <a:p>
            <a:endParaRPr lang="tr-TR" dirty="0" smtClean="0"/>
          </a:p>
          <a:p>
            <a:endParaRPr lang="tr-TR" altLang="tr-TR" dirty="0"/>
          </a:p>
          <a:p>
            <a:endParaRPr lang="tr-TR" altLang="tr-TR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Mix">
  <a:themeElements>
    <a:clrScheme name="Custom 15">
      <a:dk1>
        <a:sysClr val="windowText" lastClr="000000"/>
      </a:dk1>
      <a:lt1>
        <a:srgbClr val="FFFFFF"/>
      </a:lt1>
      <a:dk2>
        <a:srgbClr val="000000"/>
      </a:dk2>
      <a:lt2>
        <a:srgbClr val="F8F8F8"/>
      </a:lt2>
      <a:accent1>
        <a:srgbClr val="000000"/>
      </a:accent1>
      <a:accent2>
        <a:srgbClr val="FFFFFF"/>
      </a:accent2>
      <a:accent3>
        <a:srgbClr val="EC1423"/>
      </a:accent3>
      <a:accent4>
        <a:srgbClr val="525252"/>
      </a:accent4>
      <a:accent5>
        <a:srgbClr val="161616"/>
      </a:accent5>
      <a:accent6>
        <a:srgbClr val="0C0C0C"/>
      </a:accent6>
      <a:hlink>
        <a:srgbClr val="5F5F5F"/>
      </a:hlink>
      <a:folHlink>
        <a:srgbClr val="919191"/>
      </a:folHlink>
    </a:clrScheme>
    <a:fontScheme name="Custom 3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imser - Proje İlerleme Raporu.pptx" id="{131D7B03-E378-45C2-8967-928F3DEC8259}" vid="{C8D7C07B-EE6F-43B3-8F08-73747EDCA8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367</Words>
  <Application>Microsoft Office PowerPoint</Application>
  <PresentationFormat>Widescreen</PresentationFormat>
  <Paragraphs>115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Segoe UI</vt:lpstr>
      <vt:lpstr>Calibri</vt:lpstr>
      <vt:lpstr>Wingdings</vt:lpstr>
      <vt:lpstr>Arial</vt:lpstr>
      <vt:lpstr>Segoe UI Light</vt:lpstr>
      <vt:lpstr>Office Mix</vt:lpstr>
      <vt:lpstr>PowerPoint Presentation</vt:lpstr>
      <vt:lpstr>PowerPoint Presentation</vt:lpstr>
      <vt:lpstr>“Dilediğiniz noktaya ulaşmak       artık çok daha kolay“</vt:lpstr>
      <vt:lpstr>Varlık yönetiminde neredesiniz?</vt:lpstr>
      <vt:lpstr>“Gerçek gücü keşfedin”</vt:lpstr>
      <vt:lpstr>BOYSWEB = TVB (Toplam Verimli Bakım)</vt:lpstr>
      <vt:lpstr>“Boysweb ile istikrarlı yükseliş”</vt:lpstr>
      <vt:lpstr>Kurumunuza sağladığı faydalardan öne çıkanlar</vt:lpstr>
      <vt:lpstr>Kurumunuza sağladığı faydalardan öne çıkanlar</vt:lpstr>
      <vt:lpstr>“Esneklik ve Uyumluluk“</vt:lpstr>
      <vt:lpstr>Boysweb Modülleri</vt:lpstr>
      <vt:lpstr>Boysweb Modülleri</vt:lpstr>
      <vt:lpstr>Boysweb Modülleri</vt:lpstr>
      <vt:lpstr>Boysweb Modülleri</vt:lpstr>
      <vt:lpstr>Bazı Referanslarımız</vt:lpstr>
      <vt:lpstr>PowerPoint Presentation</vt:lpstr>
      <vt:lpstr>Bimser Çözüm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2015-03-03T17:30:33Z</dcterms:created>
  <dcterms:modified xsi:type="dcterms:W3CDTF">2016-11-20T22:03:11Z</dcterms:modified>
  <cp:version/>
</cp:coreProperties>
</file>